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5"/>
  </p:notesMasterIdLst>
  <p:handoutMasterIdLst>
    <p:handoutMasterId r:id="rId26"/>
  </p:handoutMasterIdLst>
  <p:sldIdLst>
    <p:sldId id="257" r:id="rId5"/>
    <p:sldId id="264" r:id="rId6"/>
    <p:sldId id="265" r:id="rId7"/>
    <p:sldId id="258" r:id="rId8"/>
    <p:sldId id="262" r:id="rId9"/>
    <p:sldId id="259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310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66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63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rgin_Grou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6962"/>
          </a:xfrm>
        </p:spPr>
        <p:txBody>
          <a:bodyPr/>
          <a:lstStyle/>
          <a:p>
            <a:r>
              <a:rPr lang="nl-NL" dirty="0" smtClean="0"/>
              <a:t>De wereld en ik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335213"/>
            <a:ext cx="9144000" cy="1655762"/>
          </a:xfrm>
        </p:spPr>
        <p:txBody>
          <a:bodyPr/>
          <a:lstStyle/>
          <a:p>
            <a:r>
              <a:rPr lang="nl-NL" dirty="0" err="1" smtClean="0"/>
              <a:t>Ansoff</a:t>
            </a:r>
            <a:r>
              <a:rPr lang="nl-NL" dirty="0"/>
              <a:t> </a:t>
            </a:r>
            <a:r>
              <a:rPr lang="nl-NL" dirty="0" smtClean="0"/>
              <a:t>matrix</a:t>
            </a:r>
            <a:endParaRPr lang="nl-NL" dirty="0"/>
          </a:p>
        </p:txBody>
      </p:sp>
      <p:pic>
        <p:nvPicPr>
          <p:cNvPr id="6146" name="Picture 2" descr="Afbeeldingsresultaat voor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16" y="2666696"/>
            <a:ext cx="5171168" cy="34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3540468" y="1690688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3591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1517"/>
          <a:stretch/>
        </p:blipFill>
        <p:spPr>
          <a:xfrm>
            <a:off x="2063079" y="1879374"/>
            <a:ext cx="8065841" cy="2416855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26289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4322591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 smtClean="0"/>
              <a:t>Opdrachten (</a:t>
            </a:r>
            <a:r>
              <a:rPr lang="nl-NL" sz="4000" b="1" dirty="0"/>
              <a:t>Rekenvaardigheid) </a:t>
            </a:r>
            <a:r>
              <a:rPr lang="nl-NL" sz="4000" b="1" dirty="0" smtClean="0"/>
              <a:t>:</a:t>
            </a:r>
          </a:p>
          <a:p>
            <a:pPr marL="0" indent="0">
              <a:buNone/>
            </a:pPr>
            <a:r>
              <a:rPr lang="nl-NL" sz="4000" dirty="0" smtClean="0"/>
              <a:t>pagina 43 t/m 51</a:t>
            </a:r>
          </a:p>
          <a:p>
            <a:pPr marL="0" indent="0">
              <a:buNone/>
            </a:pPr>
            <a:r>
              <a:rPr lang="nl-NL" sz="4000" dirty="0" smtClean="0"/>
              <a:t>11, 16, 20, 21, 26 en 32</a:t>
            </a:r>
            <a:endParaRPr lang="nl-NL" sz="40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4" descr="https://s.s-bol.com/imgbase0/imagebase3/large/FC/3/7/3/1/9200000022471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5" y="2005006"/>
            <a:ext cx="2804886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3540468" y="1690688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17923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1517"/>
          <a:stretch/>
        </p:blipFill>
        <p:spPr>
          <a:xfrm>
            <a:off x="2063079" y="1879374"/>
            <a:ext cx="8065841" cy="2416855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22272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ndertitel 4"/>
          <p:cNvSpPr>
            <a:spLocks noGrp="1"/>
          </p:cNvSpPr>
          <p:nvPr>
            <p:ph type="subTitle" idx="1"/>
          </p:nvPr>
        </p:nvSpPr>
        <p:spPr>
          <a:xfrm>
            <a:off x="1497874" y="263162"/>
            <a:ext cx="9144000" cy="40671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0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nl-NL" sz="3600" b="1" dirty="0" smtClean="0">
                <a:latin typeface="Agency FB"/>
                <a:cs typeface="Arial" charset="0"/>
              </a:rPr>
              <a:t>Financieel management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3600" dirty="0" smtClean="0">
              <a:latin typeface="Agency FB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nl-NL" sz="3600" dirty="0">
                <a:latin typeface="Agency FB"/>
              </a:rPr>
              <a:t>Indeling </a:t>
            </a:r>
            <a:r>
              <a:rPr lang="nl-NL" sz="3600" dirty="0" smtClean="0">
                <a:latin typeface="Agency FB"/>
              </a:rPr>
              <a:t>exploitatieoverzicht/exploitatiebegroting</a:t>
            </a:r>
            <a:endParaRPr lang="nl-NL" sz="2000" dirty="0" smtClean="0">
              <a:latin typeface="Agency FB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nl-NL" sz="2800" dirty="0" smtClean="0">
                <a:latin typeface="Agency FB"/>
                <a:cs typeface="Arial" charset="0"/>
              </a:rPr>
              <a:t>			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nl-NL" sz="2800" dirty="0" smtClean="0">
                <a:latin typeface="Agency FB"/>
                <a:cs typeface="Arial" charset="0"/>
              </a:rPr>
              <a:t>”Van brutowinst naar nettowinst</a:t>
            </a:r>
            <a:r>
              <a:rPr lang="nl-NL" sz="2800" dirty="0" smtClean="0">
                <a:latin typeface="Agency FB"/>
              </a:rPr>
              <a:t>”</a:t>
            </a:r>
            <a:endParaRPr lang="nl-NL" sz="2800" dirty="0" smtClean="0">
              <a:latin typeface="Agency FB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800" dirty="0" smtClean="0">
              <a:latin typeface="Agency FB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800" dirty="0" smtClean="0">
              <a:latin typeface="Agency FB"/>
              <a:cs typeface="Arial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0"/>
              </a:spcBef>
            </a:pPr>
            <a:endParaRPr lang="nl-NL" sz="2800" dirty="0" smtClean="0">
              <a:latin typeface="Agency FB"/>
              <a:cs typeface="Arial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0"/>
              </a:spcBef>
            </a:pPr>
            <a:endParaRPr lang="nl-NL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l-NL" sz="20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54" y="2547786"/>
            <a:ext cx="5349239" cy="35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823913" y="379413"/>
            <a:ext cx="10515600" cy="1325562"/>
          </a:xfrm>
        </p:spPr>
        <p:txBody>
          <a:bodyPr/>
          <a:lstStyle/>
          <a:p>
            <a:pPr algn="ctr" eaLnBrk="1" hangingPunct="1"/>
            <a:r>
              <a:rPr lang="nl-NL" b="1" dirty="0" smtClean="0">
                <a:latin typeface="Agency FB"/>
              </a:rPr>
              <a:t>Voorkennis</a:t>
            </a:r>
            <a:endParaRPr lang="nl-NL" b="1" dirty="0">
              <a:latin typeface="Agency FB"/>
            </a:endParaRP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73707"/>
            <a:ext cx="10515600" cy="5003256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nl-NL" sz="2800" dirty="0"/>
          </a:p>
          <a:p>
            <a:pPr eaLnBrk="1" hangingPunct="1"/>
            <a:r>
              <a:rPr lang="nl-NL" dirty="0" smtClean="0"/>
              <a:t>In periode 1 heb je geleerd dat ondernemingen een grote kostenpost hebben: </a:t>
            </a:r>
            <a:endParaRPr lang="nl-NL" dirty="0"/>
          </a:p>
          <a:p>
            <a:pPr marL="0" indent="0" eaLnBrk="1" hangingPunct="1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nl-NL" dirty="0" smtClean="0">
                <a:solidFill>
                  <a:srgbClr val="FF0000"/>
                </a:solidFill>
              </a:rPr>
              <a:t>	</a:t>
            </a:r>
            <a:r>
              <a:rPr lang="nl-NL" sz="3600" dirty="0" smtClean="0">
                <a:solidFill>
                  <a:srgbClr val="FF0000"/>
                </a:solidFill>
              </a:rPr>
              <a:t>Inkoopwaarde van de omzet (IWO)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smtClean="0"/>
              <a:t>Vandaag: ondernemingen maken nog meer kosten</a:t>
            </a:r>
          </a:p>
          <a:p>
            <a:pPr marL="0" indent="0" eaLnBrk="1" hangingPunct="1">
              <a:buNone/>
            </a:pPr>
            <a:endParaRPr lang="nl-NL" dirty="0"/>
          </a:p>
          <a:p>
            <a:pPr eaLnBrk="1" hangingPunct="1"/>
            <a:r>
              <a:rPr lang="nl-NL" dirty="0" smtClean="0"/>
              <a:t>Maar welke kosten heb jij eigenlijk zelf?</a:t>
            </a:r>
          </a:p>
          <a:p>
            <a:pPr marL="457200" lvl="1" indent="0" eaLnBrk="1" hangingPunct="1">
              <a:buNone/>
            </a:pPr>
            <a:endParaRPr lang="nl-NL" sz="2800" dirty="0"/>
          </a:p>
          <a:p>
            <a:pPr marL="457200" lvl="1" indent="0" eaLnBrk="1" hangingPunct="1"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marL="457200" lvl="1" indent="0" eaLnBrk="1" hangingPunct="1"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dirty="0" smtClean="0"/>
          </a:p>
          <a:p>
            <a:pPr lvl="2"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056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823912" y="450167"/>
            <a:ext cx="10866339" cy="535830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</a:t>
            </a:r>
            <a:endParaRPr lang="nl-NL" sz="3600" dirty="0" smtClean="0"/>
          </a:p>
          <a:p>
            <a:pPr marL="457200" lvl="1" indent="0" algn="ctr" eaLnBrk="1" hangingPunct="1">
              <a:buNone/>
            </a:pPr>
            <a:r>
              <a:rPr lang="nl-NL" sz="4400" b="1" dirty="0">
                <a:ea typeface="+mj-ea"/>
                <a:cs typeface="+mj-cs"/>
              </a:rPr>
              <a:t>Indeling exploitatieoverzicht/exploitatiebegroting</a:t>
            </a:r>
          </a:p>
          <a:p>
            <a:pPr marL="457200" lvl="1" indent="0" eaLnBrk="1" hangingPunct="1">
              <a:buNone/>
            </a:pPr>
            <a:endParaRPr lang="nl-NL" sz="2800" dirty="0"/>
          </a:p>
          <a:p>
            <a:pPr lvl="1" eaLnBrk="1" hangingPunct="1"/>
            <a:r>
              <a:rPr lang="nl-NL" sz="2800" dirty="0" smtClean="0"/>
              <a:t>Een ondernemer wil graag weten of zij winst (of verlies) maakt in een periode</a:t>
            </a:r>
          </a:p>
          <a:p>
            <a:pPr lvl="1" eaLnBrk="1" hangingPunct="1"/>
            <a:endParaRPr lang="nl-NL" sz="2800" dirty="0"/>
          </a:p>
          <a:p>
            <a:pPr lvl="1" eaLnBrk="1" hangingPunct="1"/>
            <a:r>
              <a:rPr lang="nl-NL" sz="2800" dirty="0" smtClean="0"/>
              <a:t>Twee soorten winst: brutowinst en nettowinst</a:t>
            </a:r>
          </a:p>
          <a:p>
            <a:pPr lvl="1" eaLnBrk="1" hangingPunct="1"/>
            <a:endParaRPr lang="nl-NL" sz="2800" dirty="0"/>
          </a:p>
          <a:p>
            <a:pPr marL="457200" lvl="1" indent="0" eaLnBrk="1" hangingPunct="1">
              <a:buNone/>
            </a:pPr>
            <a:endParaRPr lang="nl-NL" sz="2800" dirty="0"/>
          </a:p>
          <a:p>
            <a:pPr lvl="1" eaLnBrk="1" hangingPunct="1"/>
            <a:endParaRPr lang="nl-NL" sz="2800" dirty="0" smtClean="0"/>
          </a:p>
          <a:p>
            <a:pPr lvl="1" eaLnBrk="1" hangingPunct="1"/>
            <a:endParaRPr lang="nl-NL" sz="2800" dirty="0"/>
          </a:p>
          <a:p>
            <a:pPr lvl="1" eaLnBrk="1" hangingPunct="1"/>
            <a:endParaRPr lang="nl-NL" sz="2800" dirty="0" smtClean="0"/>
          </a:p>
          <a:p>
            <a:pPr marL="457200" lvl="1" indent="0" eaLnBrk="1" hangingPunct="1">
              <a:buNone/>
            </a:pPr>
            <a:endParaRPr lang="nl-NL" sz="2800" dirty="0"/>
          </a:p>
          <a:p>
            <a:pPr lvl="1" eaLnBrk="1" hangingPunct="1"/>
            <a:endParaRPr lang="nl-NL" sz="2800" dirty="0" smtClean="0"/>
          </a:p>
          <a:p>
            <a:pPr marL="457200" lvl="1" indent="0" eaLnBrk="1" hangingPunct="1">
              <a:buNone/>
            </a:pPr>
            <a:endParaRPr lang="nl-NL" sz="2800" dirty="0" smtClean="0"/>
          </a:p>
          <a:p>
            <a:pPr marL="457200" lvl="1" indent="0" eaLnBrk="1" hangingPunct="1">
              <a:buNone/>
            </a:pPr>
            <a:endParaRPr lang="nl-NL" sz="2800" dirty="0"/>
          </a:p>
          <a:p>
            <a:pPr marL="457200" lvl="1" indent="0" eaLnBrk="1" hangingPunct="1">
              <a:buNone/>
            </a:pPr>
            <a:endParaRPr lang="nl-NL" sz="2800" dirty="0"/>
          </a:p>
          <a:p>
            <a:pPr lvl="1" eaLnBrk="1" hangingPunct="1"/>
            <a:endParaRPr lang="nl-NL" sz="2800" dirty="0" smtClean="0"/>
          </a:p>
          <a:p>
            <a:pPr marL="457200" lvl="1" indent="0" eaLnBrk="1" hangingPunct="1">
              <a:buNone/>
            </a:pPr>
            <a:endParaRPr lang="nl-NL" sz="2800" b="1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000" b="1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000" b="1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000" b="1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sz="2000" b="1" dirty="0" smtClean="0"/>
          </a:p>
          <a:p>
            <a:pPr lvl="2"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17577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>
          <a:xfrm>
            <a:off x="847725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nl-NL" b="1" dirty="0">
                <a:latin typeface="Agency FB"/>
              </a:rPr>
              <a:t>Exploitatiekosten</a:t>
            </a:r>
          </a:p>
        </p:txBody>
      </p:sp>
      <p:sp>
        <p:nvSpPr>
          <p:cNvPr id="26627" name="Tijdelijke aanduiding voor inhoud 2"/>
          <p:cNvSpPr>
            <a:spLocks/>
          </p:cNvSpPr>
          <p:nvPr/>
        </p:nvSpPr>
        <p:spPr bwMode="auto">
          <a:xfrm>
            <a:off x="838200" y="1588167"/>
            <a:ext cx="10515600" cy="45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 smtClean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b="1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32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32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400" dirty="0">
              <a:latin typeface="Agency FB"/>
            </a:endParaRP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000" dirty="0">
              <a:latin typeface="Calibri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942534"/>
            <a:ext cx="10515600" cy="489220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nl-NL" sz="4400" b="1" dirty="0">
              <a:ea typeface="+mj-ea"/>
              <a:cs typeface="+mj-cs"/>
            </a:endParaRPr>
          </a:p>
          <a:p>
            <a:pPr eaLnBrk="1" hangingPunct="1"/>
            <a:r>
              <a:rPr lang="nl-NL" dirty="0" smtClean="0"/>
              <a:t>Alle kosten in je onderneming</a:t>
            </a:r>
          </a:p>
          <a:p>
            <a:pPr marL="0" indent="0" eaLnBrk="1" hangingPunct="1">
              <a:buNone/>
            </a:pPr>
            <a:endParaRPr lang="nl-NL" dirty="0"/>
          </a:p>
          <a:p>
            <a:pPr eaLnBrk="1" hangingPunct="1"/>
            <a:r>
              <a:rPr lang="nl-NL" dirty="0" smtClean="0"/>
              <a:t>Van Dale:</a:t>
            </a:r>
          </a:p>
          <a:p>
            <a:pPr marL="0" indent="0" eaLnBrk="1" hangingPunct="1">
              <a:buNone/>
            </a:pPr>
            <a:r>
              <a:rPr lang="nl-NL" dirty="0" smtClean="0"/>
              <a:t> </a:t>
            </a:r>
            <a:r>
              <a:rPr lang="nl-NL" sz="2000" dirty="0" err="1">
                <a:cs typeface="Arial" panose="020B0604020202020204" pitchFamily="34" charset="0"/>
              </a:rPr>
              <a:t>ex·ploi·te·ren</a:t>
            </a:r>
            <a:r>
              <a:rPr lang="nl-NL" sz="2000" dirty="0">
                <a:cs typeface="Arial" panose="020B0604020202020204" pitchFamily="34" charset="0"/>
              </a:rPr>
              <a:t> (exploiteerde, heeft geëxploiteerd)</a:t>
            </a:r>
          </a:p>
          <a:p>
            <a:pPr marL="0" indent="0" eaLnBrk="1" hangingPunct="1">
              <a:buNone/>
            </a:pPr>
            <a:r>
              <a:rPr lang="nl-NL" sz="2000" dirty="0">
                <a:cs typeface="Arial" panose="020B0604020202020204" pitchFamily="34" charset="0"/>
              </a:rPr>
              <a:t>1 drijven, runnen om er winst mee te maken: een zaak exploiteren</a:t>
            </a:r>
          </a:p>
          <a:p>
            <a:pPr marL="0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Makkelijker om te onthouden: bedrijfskosten</a:t>
            </a:r>
          </a:p>
          <a:p>
            <a:pPr eaLnBrk="1" hangingPunct="1"/>
            <a:endParaRPr lang="nl-NL" dirty="0" smtClean="0"/>
          </a:p>
          <a:p>
            <a:pPr marL="0" indent="0" eaLnBrk="1" hangingPunct="1">
              <a:buFont typeface="Arial" charset="0"/>
              <a:buNone/>
            </a:pPr>
            <a:endParaRPr lang="nl-NL" dirty="0" smtClean="0"/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/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dirty="0" smtClean="0"/>
          </a:p>
          <a:p>
            <a:pPr lvl="2"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59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>
          <a:xfrm>
            <a:off x="847725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nl-NL" b="1" dirty="0">
                <a:latin typeface="Agency FB"/>
              </a:rPr>
              <a:t>Exploitatiekosten</a:t>
            </a:r>
          </a:p>
        </p:txBody>
      </p:sp>
      <p:sp>
        <p:nvSpPr>
          <p:cNvPr id="26627" name="Tijdelijke aanduiding voor inhoud 2"/>
          <p:cNvSpPr>
            <a:spLocks/>
          </p:cNvSpPr>
          <p:nvPr/>
        </p:nvSpPr>
        <p:spPr bwMode="auto">
          <a:xfrm>
            <a:off x="838200" y="1588167"/>
            <a:ext cx="10515600" cy="45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 smtClean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b="1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32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32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400" dirty="0">
              <a:latin typeface="Agency FB"/>
            </a:endParaRP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000" dirty="0">
              <a:latin typeface="Calibri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942534"/>
            <a:ext cx="10515600" cy="489220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nl-NL" sz="4400" b="1" dirty="0">
              <a:ea typeface="+mj-ea"/>
              <a:cs typeface="+mj-cs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menselijk arbeid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Rentekosten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diensten van derden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Voorraadkosten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de belastingen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de grond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duurzame bedrijfsmiddelen</a:t>
            </a:r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/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dirty="0" smtClean="0"/>
          </a:p>
          <a:p>
            <a:pPr lvl="2"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864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latin typeface="+mj-lt"/>
              </a:rPr>
              <a:t>Productlevenscyclus 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9652"/>
          <a:stretch/>
        </p:blipFill>
        <p:spPr>
          <a:xfrm>
            <a:off x="9848211" y="709632"/>
            <a:ext cx="1913818" cy="1684675"/>
          </a:xfrm>
          <a:prstGeom prst="rect">
            <a:avLst/>
          </a:prstGeom>
        </p:spPr>
      </p:pic>
      <p:pic>
        <p:nvPicPr>
          <p:cNvPr id="6" name="Picture 2" descr="http://www.vilia.nl/site/images/stories/IDOO_rapport/figuur_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0771" y="1355962"/>
            <a:ext cx="7619925" cy="4682278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3136079" y="1904090"/>
            <a:ext cx="119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Ma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737056" y="1904089"/>
            <a:ext cx="71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Di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27142" y="1904088"/>
            <a:ext cx="94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Wo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366548" y="1904087"/>
            <a:ext cx="80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Do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578847" y="1904086"/>
            <a:ext cx="6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Vr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4322591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 smtClean="0"/>
              <a:t>Opdrachten (</a:t>
            </a:r>
            <a:r>
              <a:rPr lang="nl-NL" sz="4000" b="1" dirty="0"/>
              <a:t>Rekenvaardigheid) </a:t>
            </a:r>
            <a:r>
              <a:rPr lang="nl-NL" sz="4000" b="1" dirty="0" smtClean="0"/>
              <a:t>:</a:t>
            </a:r>
          </a:p>
          <a:p>
            <a:pPr marL="0" indent="0">
              <a:buNone/>
            </a:pPr>
            <a:r>
              <a:rPr lang="nl-NL" sz="4000" dirty="0" smtClean="0"/>
              <a:t>pagina </a:t>
            </a:r>
            <a:r>
              <a:rPr lang="nl-NL" sz="4000" dirty="0" smtClean="0"/>
              <a:t>58 </a:t>
            </a:r>
            <a:r>
              <a:rPr lang="nl-NL" sz="4000" smtClean="0"/>
              <a:t>t/m 70</a:t>
            </a:r>
            <a:endParaRPr lang="nl-NL" sz="4000" dirty="0" smtClean="0"/>
          </a:p>
          <a:p>
            <a:pPr marL="0" indent="0">
              <a:buNone/>
            </a:pPr>
            <a:r>
              <a:rPr lang="nl-NL" sz="4000" dirty="0" smtClean="0"/>
              <a:t>39, 44 en 45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4" descr="https://s.s-bol.com/imgbase0/imagebase3/large/FC/3/7/3/1/9200000022471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5" y="2005006"/>
            <a:ext cx="2804886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latin typeface="+mj-lt"/>
              </a:rPr>
              <a:t>Productlevenscyclus 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2" descr="http://www.vilia.nl/site/images/stories/IDOO_rapport/figuur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0771" y="1355962"/>
            <a:ext cx="7619925" cy="4682278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3136079" y="1904090"/>
            <a:ext cx="119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Ma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737056" y="1904089"/>
            <a:ext cx="71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Di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27142" y="1904088"/>
            <a:ext cx="94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Wo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366548" y="1904087"/>
            <a:ext cx="80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Do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578847" y="1904086"/>
            <a:ext cx="6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Vr</a:t>
            </a:r>
            <a:endParaRPr lang="nl-NL" sz="3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Afbeeldingsresultaat voor productlevenscycl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2" b="63790"/>
          <a:stretch/>
        </p:blipFill>
        <p:spPr bwMode="auto">
          <a:xfrm>
            <a:off x="8294729" y="1032796"/>
            <a:ext cx="2203778" cy="16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Afbeelding 3" descr="ans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7083" y="1533924"/>
            <a:ext cx="6571420" cy="432549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95400" y="709631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err="1" smtClean="0">
                <a:solidFill>
                  <a:srgbClr val="FF0000"/>
                </a:solidFill>
                <a:latin typeface="+mj-lt"/>
              </a:rPr>
              <a:t>Ansoff</a:t>
            </a:r>
            <a:r>
              <a:rPr lang="nl-NL" sz="3600" b="1" dirty="0" smtClean="0">
                <a:solidFill>
                  <a:srgbClr val="FF0000"/>
                </a:solidFill>
                <a:latin typeface="+mj-lt"/>
              </a:rPr>
              <a:t>-matrix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4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Ansoff-matrix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700" i="1" dirty="0"/>
              <a:t>Welke marketingstrategie?</a:t>
            </a:r>
          </a:p>
        </p:txBody>
      </p:sp>
      <p:pic>
        <p:nvPicPr>
          <p:cNvPr id="6" name="Afbeelding 5" descr="ans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28800"/>
            <a:ext cx="3281904" cy="2160241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2351584" y="1700808"/>
            <a:ext cx="1080120" cy="936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Afbeeldingsresultaat voor 2e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73" y="721302"/>
            <a:ext cx="4349987" cy="20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9300754" y="3056709"/>
            <a:ext cx="2299064" cy="2965328"/>
            <a:chOff x="9300753" y="2708920"/>
            <a:chExt cx="2553607" cy="3313117"/>
          </a:xfrm>
        </p:grpSpPr>
        <p:pic>
          <p:nvPicPr>
            <p:cNvPr id="2056" name="Picture 8" descr="Afbeeldingsresultaat voor hamsteren reclame bushokj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57"/>
            <a:stretch/>
          </p:blipFill>
          <p:spPr bwMode="auto">
            <a:xfrm>
              <a:off x="9300753" y="2708920"/>
              <a:ext cx="2553607" cy="331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Afbeeldingsresultaat voor hamsteren reclam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9394" y="3174274"/>
              <a:ext cx="1381306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5631394" y="3153756"/>
            <a:ext cx="3601820" cy="2401213"/>
            <a:chOff x="5252418" y="3258259"/>
            <a:chExt cx="3601820" cy="2401213"/>
          </a:xfrm>
        </p:grpSpPr>
        <p:pic>
          <p:nvPicPr>
            <p:cNvPr id="2060" name="Picture 12" descr="Afbeeldingsresultaat voor tv scher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418" y="3258259"/>
              <a:ext cx="3601820" cy="240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Afbeeldingsresultaat voor hamsteren reclam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091" y="3568054"/>
              <a:ext cx="2847703" cy="155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34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Ansoff-matrix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700" i="1" dirty="0"/>
              <a:t>Welke marketingstrategie?</a:t>
            </a:r>
          </a:p>
        </p:txBody>
      </p:sp>
      <p:pic>
        <p:nvPicPr>
          <p:cNvPr id="6" name="Afbeelding 5" descr="ans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28800"/>
            <a:ext cx="3281904" cy="2160241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2351584" y="2564904"/>
            <a:ext cx="1080120" cy="936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5"/>
          <a:stretch/>
        </p:blipFill>
        <p:spPr bwMode="auto">
          <a:xfrm>
            <a:off x="5118100" y="1119621"/>
            <a:ext cx="6702425" cy="382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Ansoff-matrix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700" i="1" dirty="0"/>
              <a:t>Welke marketingstrategie?</a:t>
            </a:r>
          </a:p>
        </p:txBody>
      </p:sp>
      <p:pic>
        <p:nvPicPr>
          <p:cNvPr id="7" name="Afbeelding 6" descr="ans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28800"/>
            <a:ext cx="3281904" cy="2160241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503712" y="1700808"/>
            <a:ext cx="1080120" cy="936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Afbeeldingsresultaat voor new product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11" y="1354303"/>
            <a:ext cx="6556464" cy="25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Ansoff-matrix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700" i="1" dirty="0"/>
              <a:t>Welke marketingstrategie?</a:t>
            </a:r>
          </a:p>
        </p:txBody>
      </p:sp>
      <p:pic>
        <p:nvPicPr>
          <p:cNvPr id="6" name="Afbeelding 5" descr="ans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28800"/>
            <a:ext cx="3281904" cy="2160241"/>
          </a:xfrm>
          <a:prstGeom prst="rect">
            <a:avLst/>
          </a:prstGeom>
        </p:spPr>
      </p:pic>
      <p:pic>
        <p:nvPicPr>
          <p:cNvPr id="7" name="Afbeelding 6" descr="virgin-logos-1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4166" y="909092"/>
            <a:ext cx="5051372" cy="4608512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3503712" y="2564904"/>
            <a:ext cx="1080120" cy="936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74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4322591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 smtClean="0"/>
              <a:t>Opdrachten (</a:t>
            </a:r>
            <a:r>
              <a:rPr lang="nl-NL" sz="4000" b="1" dirty="0"/>
              <a:t>Rekenvaardigheid) </a:t>
            </a:r>
            <a:r>
              <a:rPr lang="nl-NL" sz="4000" b="1" dirty="0" smtClean="0"/>
              <a:t>:</a:t>
            </a:r>
          </a:p>
          <a:p>
            <a:pPr marL="0" indent="0">
              <a:buNone/>
            </a:pPr>
            <a:r>
              <a:rPr lang="nl-NL" sz="4000" dirty="0" smtClean="0"/>
              <a:t>pagina 43 t/m 51</a:t>
            </a:r>
          </a:p>
          <a:p>
            <a:pPr marL="0" indent="0">
              <a:buNone/>
            </a:pPr>
            <a:r>
              <a:rPr lang="nl-NL" sz="4000" dirty="0" smtClean="0"/>
              <a:t>11, 16, 20, 21, 26 en 32</a:t>
            </a:r>
            <a:endParaRPr lang="nl-NL" sz="40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4" descr="https://s.s-bol.com/imgbase0/imagebase3/large/FC/3/7/3/1/9200000022471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5" y="2005006"/>
            <a:ext cx="2804886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purl.org/dc/terms/"/>
    <ds:schemaRef ds:uri="47a28104-336f-447d-946e-e305ac2bcd47"/>
    <ds:schemaRef ds:uri="http://purl.org/dc/dcmitype/"/>
    <ds:schemaRef ds:uri="http://purl.org/dc/elements/1.1/"/>
    <ds:schemaRef ds:uri="http://www.w3.org/XML/1998/namespace"/>
    <ds:schemaRef ds:uri="34354c1b-6b8c-435b-ad50-990538c1955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36A16-6618-477E-BADE-35B139358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4440</TotalTime>
  <Words>146</Words>
  <Application>Microsoft Office PowerPoint</Application>
  <PresentationFormat>Breedbeeld</PresentationFormat>
  <Paragraphs>192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Agency FB</vt:lpstr>
      <vt:lpstr>Arial</vt:lpstr>
      <vt:lpstr>Bradley Hand ITC</vt:lpstr>
      <vt:lpstr>Calibri</vt:lpstr>
      <vt:lpstr>Calibri Light</vt:lpstr>
      <vt:lpstr>Wingdings</vt:lpstr>
      <vt:lpstr>Thema1</vt:lpstr>
      <vt:lpstr>De wereld en ik</vt:lpstr>
      <vt:lpstr>PowerPoint-presentatie</vt:lpstr>
      <vt:lpstr>PowerPoint-presentatie</vt:lpstr>
      <vt:lpstr> </vt:lpstr>
      <vt:lpstr>Ansoff-matrix  Welke marketingstrategie?</vt:lpstr>
      <vt:lpstr>Ansoff-matrix  Welke marketingstrategie?</vt:lpstr>
      <vt:lpstr>Ansoff-matrix  Welke marketingstrategie?</vt:lpstr>
      <vt:lpstr>Ansoff-matrix  Welke marketingstrategie?</vt:lpstr>
      <vt:lpstr>Exploitatiebegroting     </vt:lpstr>
      <vt:lpstr>Exploitatiebegroting     (pagina 36)</vt:lpstr>
      <vt:lpstr>Exploitatiebegroting     (pagina 36)</vt:lpstr>
      <vt:lpstr>Exploitatiebegroting     </vt:lpstr>
      <vt:lpstr>Exploitatiebegroting     (pagina 36)</vt:lpstr>
      <vt:lpstr>Exploitatiebegroting     (pagina 36)</vt:lpstr>
      <vt:lpstr>PowerPoint-presentatie</vt:lpstr>
      <vt:lpstr>Voorkennis</vt:lpstr>
      <vt:lpstr>PowerPoint-presentatie</vt:lpstr>
      <vt:lpstr>Exploitatiekosten</vt:lpstr>
      <vt:lpstr>Exploitatiekosten</vt:lpstr>
      <vt:lpstr>Exploitatiebegroting  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50</cp:revision>
  <dcterms:created xsi:type="dcterms:W3CDTF">2017-09-05T13:31:36Z</dcterms:created>
  <dcterms:modified xsi:type="dcterms:W3CDTF">2019-12-13T08:52:39Z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